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6" r:id="rId3"/>
    <p:sldId id="295" r:id="rId4"/>
    <p:sldId id="305" r:id="rId5"/>
    <p:sldId id="293" r:id="rId6"/>
    <p:sldId id="294" r:id="rId7"/>
    <p:sldId id="298" r:id="rId8"/>
    <p:sldId id="299" r:id="rId9"/>
    <p:sldId id="300" r:id="rId10"/>
    <p:sldId id="301" r:id="rId11"/>
    <p:sldId id="259" r:id="rId12"/>
    <p:sldId id="290" r:id="rId13"/>
    <p:sldId id="303" r:id="rId14"/>
    <p:sldId id="304" r:id="rId15"/>
    <p:sldId id="284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CC0066"/>
    <a:srgbClr val="006600"/>
    <a:srgbClr val="CC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1571612"/>
            <a:ext cx="58192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Подготовка к контрольной работе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теме: «Системы уравнений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29124" y="4429132"/>
            <a:ext cx="42934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Учитель  математики 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Белоусовская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СОШ» </a:t>
            </a:r>
          </a:p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Машенкова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Галина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Владимитровна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14356"/>
            <a:ext cx="8929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endParaRPr lang="ru-RU" sz="4000" b="1" i="1" dirty="0" smtClean="0">
              <a:solidFill>
                <a:srgbClr val="C00000"/>
              </a:solidFill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071538" y="714356"/>
            <a:ext cx="7000860" cy="367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Торопись, ведь дни проходят.</a:t>
            </a:r>
            <a:endParaRPr kumimoji="0" lang="ru-RU" sz="40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 у времени в гостях.</a:t>
            </a:r>
            <a:endParaRPr kumimoji="0" lang="ru-RU" sz="40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рассчитывай на помощь</a:t>
            </a:r>
            <a:r>
              <a:rPr kumimoji="0" lang="ru-RU" sz="4000" b="1" u="none" strike="noStrike" cap="none" normalizeH="0" baseline="0" dirty="0" smtClean="0">
                <a:ln>
                  <a:noFill/>
                </a:ln>
                <a:solidFill>
                  <a:srgbClr val="CC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u="none" strike="noStrike" cap="none" normalizeH="0" baseline="0" dirty="0" smtClean="0">
                <a:ln>
                  <a:noFill/>
                </a:ln>
                <a:solidFill>
                  <a:srgbClr val="CC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Помни! Все в твоих руках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CC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CC00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145" y="1285860"/>
            <a:ext cx="811364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2976" y="642918"/>
            <a:ext cx="3080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№ </a:t>
            </a:r>
            <a:r>
              <a:rPr lang="en-US" sz="2400" dirty="0" smtClean="0">
                <a:solidFill>
                  <a:srgbClr val="FF0000"/>
                </a:solidFill>
              </a:rPr>
              <a:t>7/20</a:t>
            </a:r>
            <a:r>
              <a:rPr lang="ru-RU" sz="2400" dirty="0" smtClean="0">
                <a:solidFill>
                  <a:srgbClr val="FF0000"/>
                </a:solidFill>
              </a:rPr>
              <a:t>. Проверка Д/</a:t>
            </a:r>
            <a:r>
              <a:rPr lang="ru-RU" sz="2400" dirty="0" err="1" smtClean="0">
                <a:solidFill>
                  <a:srgbClr val="FF0000"/>
                </a:solidFill>
              </a:rPr>
              <a:t>з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4"/>
          <p:cNvGraphicFramePr>
            <a:graphicFrameLocks/>
          </p:cNvGraphicFramePr>
          <p:nvPr/>
        </p:nvGraphicFramePr>
        <p:xfrm>
          <a:off x="857224" y="928671"/>
          <a:ext cx="7329510" cy="2786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663"/>
                <a:gridCol w="1636183"/>
                <a:gridCol w="898703"/>
                <a:gridCol w="2815961"/>
              </a:tblGrid>
              <a:tr h="112155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 данных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% содержание</a:t>
                      </a:r>
                      <a:endParaRPr lang="en-US" sz="2000" b="1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400" b="1" i="1" kern="12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</a:t>
                      </a:r>
                      <a:endParaRPr lang="ru-RU" sz="2400" b="1" i="1" kern="1200" dirty="0">
                        <a:solidFill>
                          <a:srgbClr val="00B05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общая масса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kern="1200" dirty="0" smtClean="0">
                          <a:solidFill>
                            <a:srgbClr val="6666FF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</a:t>
                      </a:r>
                      <a:endParaRPr lang="ru-RU" sz="2400" b="1" i="1" kern="1200" dirty="0">
                        <a:solidFill>
                          <a:srgbClr val="6666FF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Масса  вещества (соли)</a:t>
                      </a:r>
                      <a:endParaRPr lang="en-US" sz="2000" b="1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endParaRPr lang="en-US" sz="2000" b="1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400" b="1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</a:t>
                      </a:r>
                      <a:endParaRPr lang="ru-RU" sz="2400" b="1" i="1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5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раствор </a:t>
                      </a:r>
                      <a:endParaRPr lang="ru-RU" dirty="0"/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0,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·x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5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раствор</a:t>
                      </a:r>
                      <a:endParaRPr lang="ru-RU" dirty="0"/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0,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·y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546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смесь</a:t>
                      </a:r>
                      <a:endParaRPr lang="ru-RU" dirty="0"/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21,25</a:t>
                      </a:r>
                      <a:endParaRPr lang="ru-RU" dirty="0"/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800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0,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·x+0,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·y=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800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·0,2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125</a:t>
                      </a:r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4348" y="500042"/>
            <a:ext cx="1584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№7.53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6578" y="3786191"/>
            <a:ext cx="2000264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          M</a:t>
            </a:r>
          </a:p>
          <a:p>
            <a:r>
              <a:rPr lang="en-US" sz="2800" b="1" i="1" dirty="0" smtClean="0">
                <a:solidFill>
                  <a:srgbClr val="00B050"/>
                </a:solidFill>
                <a:latin typeface="Cambria" pitchFamily="18" charset="0"/>
                <a:cs typeface="Times New Roman" pitchFamily="18" charset="0"/>
              </a:rPr>
              <a:t>n</a:t>
            </a:r>
            <a:r>
              <a:rPr lang="ru-RU" sz="2800" b="1" i="1" dirty="0" smtClean="0">
                <a:latin typeface="Cambria" pitchFamily="18" charset="0"/>
                <a:cs typeface="Times New Roman" pitchFamily="18" charset="0"/>
              </a:rPr>
              <a:t>=  </a:t>
            </a:r>
            <a:r>
              <a:rPr lang="en-US" sz="2800" b="1" i="1" dirty="0" smtClean="0">
                <a:latin typeface="Cambria" pitchFamily="18" charset="0"/>
                <a:cs typeface="Times New Roman" pitchFamily="18" charset="0"/>
              </a:rPr>
              <a:t>-------</a:t>
            </a:r>
            <a:r>
              <a:rPr lang="ru-RU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Arial Black" pitchFamily="34" charset="0"/>
                <a:cs typeface="Times New Roman" pitchFamily="18" charset="0"/>
              </a:rPr>
              <a:t>          </a:t>
            </a:r>
          </a:p>
          <a:p>
            <a:r>
              <a:rPr lang="en-US" sz="2800" b="1" dirty="0" smtClean="0">
                <a:solidFill>
                  <a:srgbClr val="6666FF"/>
                </a:solidFill>
                <a:latin typeface="Arial Black" pitchFamily="34" charset="0"/>
                <a:cs typeface="Times New Roman" pitchFamily="18" charset="0"/>
              </a:rPr>
              <a:t>        m</a:t>
            </a:r>
            <a:endParaRPr lang="ru-RU" sz="2800" dirty="0">
              <a:solidFill>
                <a:srgbClr val="6666FF"/>
              </a:solidFill>
              <a:latin typeface="Arial Black" pitchFamily="34" charset="0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929066"/>
            <a:ext cx="2138366" cy="85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857760"/>
            <a:ext cx="645323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1472" y="285728"/>
            <a:ext cx="835824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Что является графиком данных уравнений:</a:t>
            </a:r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85794"/>
            <a:ext cx="7072362" cy="2317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85720" y="3000372"/>
            <a:ext cx="800105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1. Гипербола в </a:t>
            </a:r>
            <a:r>
              <a:rPr lang="en-US" sz="2600" dirty="0" smtClean="0"/>
              <a:t>I</a:t>
            </a:r>
            <a:r>
              <a:rPr lang="ru-RU" sz="2600" dirty="0" smtClean="0"/>
              <a:t> и </a:t>
            </a:r>
            <a:r>
              <a:rPr lang="en-US" sz="2600" dirty="0" smtClean="0"/>
              <a:t>III</a:t>
            </a:r>
            <a:r>
              <a:rPr lang="ru-RU" sz="2600" dirty="0" smtClean="0"/>
              <a:t> координатной четверти</a:t>
            </a:r>
          </a:p>
          <a:p>
            <a:r>
              <a:rPr lang="ru-RU" sz="2600" dirty="0" smtClean="0"/>
              <a:t>2.Окружность с центром (2;-7) и радиусом 4 </a:t>
            </a:r>
          </a:p>
          <a:p>
            <a:r>
              <a:rPr lang="ru-RU" sz="2600" dirty="0" smtClean="0"/>
              <a:t>3.Парабола  с вершиной (0;-3)</a:t>
            </a:r>
          </a:p>
          <a:p>
            <a:r>
              <a:rPr lang="ru-RU" sz="2600" dirty="0" smtClean="0"/>
              <a:t>4. Прямая , проходящая через  (0;4),</a:t>
            </a:r>
          </a:p>
          <a:p>
            <a:r>
              <a:rPr lang="ru-RU" sz="2600" dirty="0" smtClean="0"/>
              <a:t>5.Веточка параболы в </a:t>
            </a:r>
            <a:r>
              <a:rPr lang="en-US" sz="2600" dirty="0" smtClean="0"/>
              <a:t>I </a:t>
            </a:r>
            <a:r>
              <a:rPr lang="ru-RU" sz="2600" dirty="0" smtClean="0"/>
              <a:t> четверти</a:t>
            </a:r>
          </a:p>
          <a:p>
            <a:r>
              <a:rPr lang="ru-RU" sz="2600" dirty="0" smtClean="0"/>
              <a:t>6. Окружность с центром (0;0) и радиусом 3</a:t>
            </a:r>
          </a:p>
          <a:p>
            <a:r>
              <a:rPr lang="ru-RU" sz="2600" dirty="0" smtClean="0"/>
              <a:t>7.Парабола, с вершиной (0;5)</a:t>
            </a:r>
          </a:p>
          <a:p>
            <a:r>
              <a:rPr lang="ru-RU" sz="2600" dirty="0" smtClean="0"/>
              <a:t>8. Прямая, проходящая через (1;1)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969844" y="6027003"/>
            <a:ext cx="41741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Ответ: </a:t>
            </a:r>
            <a:r>
              <a:rPr lang="ru-RU" sz="4800" dirty="0" smtClean="0">
                <a:solidFill>
                  <a:srgbClr val="FF0000"/>
                </a:solidFill>
              </a:rPr>
              <a:t>46157238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500042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Определите рациональные методы решения систем уравнений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857628"/>
            <a:ext cx="3088970" cy="164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00240"/>
            <a:ext cx="3251115" cy="130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1900690"/>
            <a:ext cx="2857520" cy="1171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89" y="3643314"/>
            <a:ext cx="3143257" cy="188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142976" y="2857496"/>
            <a:ext cx="355417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А)                                                      Б)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В)                                                        Г)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85720" y="928670"/>
            <a:ext cx="885828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Графический метод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(алгоритм)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Построить в одной системе координат график каждого уравнения.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Определить координаты точки пересечения.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Записать ответ: (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; у).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57158" y="285728"/>
            <a:ext cx="9286876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 подстановки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(алгоритм)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Из какого-либо уравнения выразить  одну переменную через другую.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Подставить полученное выражение для переменной в другое уравнение.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Решить полученное уравнение.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Подставить каждый из найденных значений переменной и вычислить значение второй переменной.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Записать ответ: (</a:t>
            </a:r>
            <a:r>
              <a:rPr lang="ru-RU" sz="3200" dirty="0" err="1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32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; у).</a:t>
            </a:r>
            <a:endParaRPr lang="ru-RU" sz="4400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571472" y="428604"/>
            <a:ext cx="8286776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Метод сложения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(алгоритм)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Уравнять модули коэффициентов при какой-нибудь переменной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Сложить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почленно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уравнения системы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Составить новую систему: одно уравнение новое, другое - одно из старых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Решить новое уравнение и найти значение одной переменной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Подставить значение найденной переменной в старое уравнение и найти значение другой переменной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Записать ответ: (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; у).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214282" y="357166"/>
            <a:ext cx="892971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Метод введения новой переменной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(алгоритм)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Метод введения новых переменных применяется при решении систем двух уравнений с двумя переменными одним из следующих способов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Вводится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C0066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одна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новая переменная только для одного уравнения системы;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Вводятся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C0066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две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новые переменные сразу для обоих уравнений.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01013" cy="14112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/>
              <a:t>Алгоритм решения задачи с помощью системы уравнений: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675"/>
            <a:ext cx="7772400" cy="432117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ru-RU" dirty="0" smtClean="0"/>
              <a:t>1.Обозначить неизвестные элементы переменными. (</a:t>
            </a:r>
            <a:r>
              <a:rPr lang="ru-RU" i="1" dirty="0" smtClean="0"/>
              <a:t>Желательно составить таблицу при анализе условий задачи</a:t>
            </a:r>
            <a:r>
              <a:rPr lang="ru-RU" dirty="0" smtClean="0"/>
              <a:t>);</a:t>
            </a:r>
          </a:p>
          <a:p>
            <a:pPr eaLnBrk="1" hangingPunct="1">
              <a:buFontTx/>
              <a:buNone/>
            </a:pPr>
            <a:r>
              <a:rPr lang="ru-RU" dirty="0" smtClean="0"/>
              <a:t>2.Составить по условию задачи систему уравнений;</a:t>
            </a:r>
          </a:p>
          <a:p>
            <a:pPr eaLnBrk="1" hangingPunct="1">
              <a:buFontTx/>
              <a:buNone/>
            </a:pPr>
            <a:r>
              <a:rPr lang="ru-RU" dirty="0" smtClean="0"/>
              <a:t>3.Определить метод решения системы уравнений;</a:t>
            </a:r>
          </a:p>
          <a:p>
            <a:pPr eaLnBrk="1" hangingPunct="1">
              <a:buFontTx/>
              <a:buNone/>
            </a:pPr>
            <a:r>
              <a:rPr lang="ru-RU" dirty="0" smtClean="0"/>
              <a:t>4.Выбрать ответ, удовлетворяющий</a:t>
            </a:r>
            <a:br>
              <a:rPr lang="ru-RU" dirty="0" smtClean="0"/>
            </a:br>
            <a:r>
              <a:rPr lang="ru-RU" dirty="0" smtClean="0"/>
              <a:t>условию задачи.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214290"/>
          <a:ext cx="8572564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4"/>
                <a:gridCol w="2928958"/>
                <a:gridCol w="2143141"/>
                <a:gridCol w="214314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Ситуации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rgbClr val="006600"/>
                          </a:solidFill>
                          <a:latin typeface="Ariston" pitchFamily="66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2400" i="1" dirty="0" smtClean="0">
                          <a:solidFill>
                            <a:srgbClr val="006600"/>
                          </a:solidFill>
                          <a:latin typeface="Ariston" pitchFamily="66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скорость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Ariston" pitchFamily="66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ru-RU" sz="2400" i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2400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путь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Производительность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i="1" kern="12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</a:t>
                      </a:r>
                      <a:endParaRPr lang="ru-RU" sz="2400" b="1" i="1" kern="1200" dirty="0">
                        <a:solidFill>
                          <a:srgbClr val="0066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Время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i="1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</a:t>
                      </a:r>
                      <a:endParaRPr lang="ru-RU" sz="2400" b="1" i="1" kern="1200" dirty="0">
                        <a:solidFill>
                          <a:srgbClr val="0070C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работы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Концентрация,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% содержание</a:t>
                      </a:r>
                      <a:endParaRPr lang="en-US" sz="2400" b="1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endParaRPr lang="ru-RU" sz="2400" b="1" i="1" kern="1200" dirty="0" smtClean="0">
                        <a:solidFill>
                          <a:srgbClr val="0066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400" b="1" i="1" kern="12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</a:t>
                      </a:r>
                      <a:endParaRPr lang="ru-RU" sz="2400" b="1" i="1" kern="1200" dirty="0">
                        <a:solidFill>
                          <a:srgbClr val="0066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общая масса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</a:t>
                      </a:r>
                      <a:endParaRPr lang="ru-RU" sz="2400" b="1" i="1" kern="1200" dirty="0">
                        <a:solidFill>
                          <a:srgbClr val="0070C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Масса  вещества (соли)</a:t>
                      </a:r>
                      <a:endParaRPr lang="en-US" sz="2400" b="1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400" b="1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</a:t>
                      </a:r>
                      <a:endParaRPr lang="ru-RU" sz="2400" b="1" i="1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166" marR="471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</a:t>
                      </a:r>
                    </a:p>
                    <a:p>
                      <a:pPr algn="ctr"/>
                      <a:r>
                        <a:rPr lang="en-US" sz="2400" b="1" i="1" kern="12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</a:t>
                      </a:r>
                      <a:endParaRPr lang="ru-RU" sz="2400" b="1" i="1" kern="1200" dirty="0">
                        <a:solidFill>
                          <a:srgbClr val="0066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Цена</a:t>
                      </a:r>
                    </a:p>
                    <a:p>
                      <a:pPr algn="ctr"/>
                      <a:r>
                        <a:rPr lang="en-US" sz="2400" b="1" i="1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</a:t>
                      </a:r>
                      <a:endParaRPr lang="ru-RU" sz="2400" b="1" i="1" kern="1200" dirty="0">
                        <a:solidFill>
                          <a:srgbClr val="0070C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Стоимость </a:t>
                      </a:r>
                    </a:p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Покупки</a:t>
                      </a:r>
                      <a:endParaRPr lang="en-US" sz="2400" b="1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2400" b="1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</a:t>
                      </a:r>
                      <a:endParaRPr lang="ru-RU" sz="2400" b="1" i="1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4282" y="4714884"/>
            <a:ext cx="221457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          S</a:t>
            </a:r>
          </a:p>
          <a:p>
            <a:r>
              <a:rPr lang="en-US" sz="2800" b="1" i="1" dirty="0" smtClean="0">
                <a:solidFill>
                  <a:srgbClr val="00B050"/>
                </a:solidFill>
                <a:latin typeface="Cambria" pitchFamily="18" charset="0"/>
                <a:cs typeface="Times New Roman" pitchFamily="18" charset="0"/>
              </a:rPr>
              <a:t>V</a:t>
            </a:r>
            <a:r>
              <a:rPr lang="ru-RU" sz="2800" b="1" i="1" dirty="0" smtClean="0">
                <a:latin typeface="Cambria" pitchFamily="18" charset="0"/>
                <a:cs typeface="Times New Roman" pitchFamily="18" charset="0"/>
              </a:rPr>
              <a:t>=  </a:t>
            </a:r>
            <a:r>
              <a:rPr lang="en-US" sz="2800" b="1" i="1" dirty="0" smtClean="0">
                <a:latin typeface="Cambria" pitchFamily="18" charset="0"/>
                <a:cs typeface="Times New Roman" pitchFamily="18" charset="0"/>
              </a:rPr>
              <a:t>-------</a:t>
            </a:r>
            <a:r>
              <a:rPr lang="ru-RU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Arial Black" pitchFamily="34" charset="0"/>
                <a:cs typeface="Times New Roman" pitchFamily="18" charset="0"/>
              </a:rPr>
              <a:t>          </a:t>
            </a:r>
          </a:p>
          <a:p>
            <a:r>
              <a:rPr lang="en-US" sz="2800" b="1" dirty="0" smtClean="0">
                <a:solidFill>
                  <a:srgbClr val="6666FF"/>
                </a:solidFill>
                <a:latin typeface="Arial Black" pitchFamily="34" charset="0"/>
                <a:cs typeface="Times New Roman" pitchFamily="18" charset="0"/>
              </a:rPr>
              <a:t>        t</a:t>
            </a:r>
            <a:endParaRPr lang="ru-RU" sz="2800" dirty="0">
              <a:solidFill>
                <a:srgbClr val="6666FF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8860" y="4714884"/>
            <a:ext cx="221457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          A</a:t>
            </a:r>
          </a:p>
          <a:p>
            <a:r>
              <a:rPr lang="en-US" sz="2800" b="1" i="1" dirty="0" smtClean="0">
                <a:solidFill>
                  <a:srgbClr val="00B050"/>
                </a:solidFill>
                <a:latin typeface="Cambria" pitchFamily="18" charset="0"/>
                <a:cs typeface="Times New Roman" pitchFamily="18" charset="0"/>
              </a:rPr>
              <a:t>V</a:t>
            </a:r>
            <a:r>
              <a:rPr lang="ru-RU" sz="2800" b="1" i="1" dirty="0" smtClean="0">
                <a:latin typeface="Cambria" pitchFamily="18" charset="0"/>
                <a:cs typeface="Times New Roman" pitchFamily="18" charset="0"/>
              </a:rPr>
              <a:t>=  </a:t>
            </a:r>
            <a:r>
              <a:rPr lang="en-US" sz="2800" b="1" i="1" dirty="0" smtClean="0">
                <a:latin typeface="Cambria" pitchFamily="18" charset="0"/>
                <a:cs typeface="Times New Roman" pitchFamily="18" charset="0"/>
              </a:rPr>
              <a:t>-------</a:t>
            </a:r>
            <a:r>
              <a:rPr lang="ru-RU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Arial Black" pitchFamily="34" charset="0"/>
                <a:cs typeface="Times New Roman" pitchFamily="18" charset="0"/>
              </a:rPr>
              <a:t>          </a:t>
            </a:r>
          </a:p>
          <a:p>
            <a:r>
              <a:rPr lang="en-US" sz="2800" b="1" dirty="0" smtClean="0">
                <a:solidFill>
                  <a:srgbClr val="6666FF"/>
                </a:solidFill>
                <a:latin typeface="Arial Black" pitchFamily="34" charset="0"/>
                <a:cs typeface="Times New Roman" pitchFamily="18" charset="0"/>
              </a:rPr>
              <a:t>        t</a:t>
            </a:r>
            <a:endParaRPr lang="ru-RU" sz="2800" dirty="0">
              <a:solidFill>
                <a:srgbClr val="6666FF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29422" y="4714884"/>
            <a:ext cx="221457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          C</a:t>
            </a:r>
          </a:p>
          <a:p>
            <a:r>
              <a:rPr lang="en-US" sz="2800" b="1" i="1" dirty="0" smtClean="0">
                <a:solidFill>
                  <a:srgbClr val="00B050"/>
                </a:solidFill>
                <a:latin typeface="Cambria" pitchFamily="18" charset="0"/>
                <a:cs typeface="Times New Roman" pitchFamily="18" charset="0"/>
              </a:rPr>
              <a:t>n</a:t>
            </a:r>
            <a:r>
              <a:rPr lang="ru-RU" sz="2800" b="1" i="1" dirty="0" smtClean="0">
                <a:latin typeface="Cambria" pitchFamily="18" charset="0"/>
                <a:cs typeface="Times New Roman" pitchFamily="18" charset="0"/>
              </a:rPr>
              <a:t>=  </a:t>
            </a:r>
            <a:r>
              <a:rPr lang="en-US" sz="2800" b="1" i="1" dirty="0" smtClean="0">
                <a:latin typeface="Cambria" pitchFamily="18" charset="0"/>
                <a:cs typeface="Times New Roman" pitchFamily="18" charset="0"/>
              </a:rPr>
              <a:t>-------</a:t>
            </a:r>
            <a:r>
              <a:rPr lang="ru-RU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Arial Black" pitchFamily="34" charset="0"/>
                <a:cs typeface="Times New Roman" pitchFamily="18" charset="0"/>
              </a:rPr>
              <a:t>          </a:t>
            </a:r>
          </a:p>
          <a:p>
            <a:r>
              <a:rPr lang="en-US" sz="2800" b="1" dirty="0" smtClean="0">
                <a:solidFill>
                  <a:srgbClr val="6666FF"/>
                </a:solidFill>
                <a:latin typeface="Arial Black" pitchFamily="34" charset="0"/>
                <a:cs typeface="Times New Roman" pitchFamily="18" charset="0"/>
              </a:rPr>
              <a:t>        p</a:t>
            </a:r>
            <a:endParaRPr lang="ru-RU" sz="2800" dirty="0">
              <a:solidFill>
                <a:srgbClr val="6666FF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3438" y="4714884"/>
            <a:ext cx="221457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          M</a:t>
            </a:r>
          </a:p>
          <a:p>
            <a:r>
              <a:rPr lang="en-US" sz="2800" b="1" i="1" dirty="0" smtClean="0">
                <a:solidFill>
                  <a:srgbClr val="00B050"/>
                </a:solidFill>
                <a:latin typeface="Cambria" pitchFamily="18" charset="0"/>
                <a:cs typeface="Times New Roman" pitchFamily="18" charset="0"/>
              </a:rPr>
              <a:t>n</a:t>
            </a:r>
            <a:r>
              <a:rPr lang="ru-RU" sz="2800" b="1" i="1" dirty="0" smtClean="0">
                <a:latin typeface="Cambria" pitchFamily="18" charset="0"/>
                <a:cs typeface="Times New Roman" pitchFamily="18" charset="0"/>
              </a:rPr>
              <a:t>=  </a:t>
            </a:r>
            <a:r>
              <a:rPr lang="en-US" sz="2800" b="1" i="1" dirty="0" smtClean="0">
                <a:latin typeface="Cambria" pitchFamily="18" charset="0"/>
                <a:cs typeface="Times New Roman" pitchFamily="18" charset="0"/>
              </a:rPr>
              <a:t>-------</a:t>
            </a:r>
            <a:r>
              <a:rPr lang="ru-RU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Arial Black" pitchFamily="34" charset="0"/>
                <a:cs typeface="Times New Roman" pitchFamily="18" charset="0"/>
              </a:rPr>
              <a:t>          </a:t>
            </a:r>
          </a:p>
          <a:p>
            <a:r>
              <a:rPr lang="en-US" sz="2800" b="1" dirty="0" smtClean="0">
                <a:solidFill>
                  <a:srgbClr val="6666FF"/>
                </a:solidFill>
                <a:latin typeface="Arial Black" pitchFamily="34" charset="0"/>
                <a:cs typeface="Times New Roman" pitchFamily="18" charset="0"/>
              </a:rPr>
              <a:t>        m</a:t>
            </a:r>
            <a:endParaRPr lang="ru-RU" sz="2800" dirty="0">
              <a:solidFill>
                <a:srgbClr val="6666FF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0430" y="2571744"/>
            <a:ext cx="2214578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          b</a:t>
            </a:r>
          </a:p>
          <a:p>
            <a:r>
              <a:rPr lang="en-US" sz="4000" b="1" i="1" dirty="0" smtClean="0">
                <a:solidFill>
                  <a:srgbClr val="00B050"/>
                </a:solidFill>
                <a:latin typeface="Cambria" pitchFamily="18" charset="0"/>
                <a:cs typeface="Times New Roman" pitchFamily="18" charset="0"/>
              </a:rPr>
              <a:t>a</a:t>
            </a:r>
            <a:r>
              <a:rPr lang="ru-RU" sz="4000" b="1" i="1" dirty="0" smtClean="0">
                <a:latin typeface="Cambria" pitchFamily="18" charset="0"/>
                <a:cs typeface="Times New Roman" pitchFamily="18" charset="0"/>
              </a:rPr>
              <a:t>=  </a:t>
            </a:r>
            <a:r>
              <a:rPr lang="en-US" sz="4000" b="1" i="1" dirty="0" smtClean="0">
                <a:latin typeface="Cambria" pitchFamily="18" charset="0"/>
                <a:cs typeface="Times New Roman" pitchFamily="18" charset="0"/>
              </a:rPr>
              <a:t>-------</a:t>
            </a:r>
            <a:r>
              <a:rPr lang="ru-RU" sz="40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latin typeface="Arial Black" pitchFamily="34" charset="0"/>
                <a:cs typeface="Times New Roman" pitchFamily="18" charset="0"/>
              </a:rPr>
              <a:t>          </a:t>
            </a:r>
          </a:p>
          <a:p>
            <a:r>
              <a:rPr lang="en-US" sz="4000" b="1" dirty="0" smtClean="0">
                <a:solidFill>
                  <a:srgbClr val="6666FF"/>
                </a:solidFill>
                <a:latin typeface="Arial Black" pitchFamily="34" charset="0"/>
                <a:cs typeface="Times New Roman" pitchFamily="18" charset="0"/>
              </a:rPr>
              <a:t>        c</a:t>
            </a:r>
            <a:endParaRPr lang="ru-RU" sz="4000" dirty="0">
              <a:solidFill>
                <a:srgbClr val="6666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8304145" cy="273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67347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944" y="4643446"/>
            <a:ext cx="7663967" cy="107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8668" t="9765" r="19289" b="9179"/>
          <a:stretch>
            <a:fillRect/>
          </a:stretch>
        </p:blipFill>
        <p:spPr bwMode="auto">
          <a:xfrm>
            <a:off x="-192795" y="0"/>
            <a:ext cx="93367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я со стрелкой 3"/>
          <p:cNvCxnSpPr/>
          <p:nvPr/>
        </p:nvCxnSpPr>
        <p:spPr>
          <a:xfrm>
            <a:off x="285720" y="3571876"/>
            <a:ext cx="828680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 flipH="1" flipV="1">
            <a:off x="1108063" y="3535351"/>
            <a:ext cx="664371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3786182" y="3000372"/>
            <a:ext cx="1214446" cy="1214446"/>
          </a:xfrm>
          <a:prstGeom prst="ellipse">
            <a:avLst/>
          </a:prstGeom>
          <a:noFill/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857752" y="36433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00496" y="27860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643306" y="364331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-2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000496" y="4643446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-3</a:t>
            </a:r>
            <a:endParaRPr lang="ru-RU" b="1" dirty="0"/>
          </a:p>
        </p:txBody>
      </p:sp>
      <p:cxnSp>
        <p:nvCxnSpPr>
          <p:cNvPr id="26" name="Прямая соединительная линия 25"/>
          <p:cNvCxnSpPr>
            <a:stCxn id="19" idx="0"/>
            <a:endCxn id="19" idx="0"/>
          </p:cNvCxnSpPr>
          <p:nvPr/>
        </p:nvCxnSpPr>
        <p:spPr>
          <a:xfrm rot="5400000" flipH="1" flipV="1">
            <a:off x="3829415" y="3643314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10800000" flipV="1">
            <a:off x="3765258" y="4500570"/>
            <a:ext cx="520990" cy="20924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786182" y="214290"/>
            <a:ext cx="393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у</a:t>
            </a:r>
            <a:endParaRPr lang="ru-RU" sz="3600" dirty="0"/>
          </a:p>
        </p:txBody>
      </p:sp>
      <p:sp>
        <p:nvSpPr>
          <p:cNvPr id="34" name="TextBox 33"/>
          <p:cNvSpPr txBox="1"/>
          <p:nvPr/>
        </p:nvSpPr>
        <p:spPr>
          <a:xfrm>
            <a:off x="8215338" y="2857496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/>
              <a:t>х</a:t>
            </a:r>
            <a:endParaRPr lang="ru-RU" sz="3200" b="1" dirty="0"/>
          </a:p>
        </p:txBody>
      </p:sp>
      <p:sp>
        <p:nvSpPr>
          <p:cNvPr id="28" name="Дуга 27"/>
          <p:cNvSpPr/>
          <p:nvPr/>
        </p:nvSpPr>
        <p:spPr>
          <a:xfrm>
            <a:off x="4357686" y="2357430"/>
            <a:ext cx="45719" cy="7143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уга 29"/>
          <p:cNvSpPr/>
          <p:nvPr/>
        </p:nvSpPr>
        <p:spPr>
          <a:xfrm>
            <a:off x="3643306" y="2357430"/>
            <a:ext cx="1500198" cy="6000792"/>
          </a:xfrm>
          <a:prstGeom prst="arc">
            <a:avLst>
              <a:gd name="adj1" fmla="val 16200000"/>
              <a:gd name="adj2" fmla="val 55551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Дуга 34"/>
          <p:cNvSpPr/>
          <p:nvPr/>
        </p:nvSpPr>
        <p:spPr>
          <a:xfrm flipH="1">
            <a:off x="3643306" y="2357430"/>
            <a:ext cx="1500198" cy="6000792"/>
          </a:xfrm>
          <a:prstGeom prst="arc">
            <a:avLst>
              <a:gd name="adj1" fmla="val 16200000"/>
              <a:gd name="adj2" fmla="val 55551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428992" y="2643182"/>
            <a:ext cx="1919302" cy="192882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143240" y="2357430"/>
            <a:ext cx="2562244" cy="250033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357686" y="2214554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643306" y="4500570"/>
            <a:ext cx="71438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5072066" y="4572008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000496" y="2571744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4714876" y="2571744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5000628" y="4143380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3643306" y="4143380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3714744" y="3500438"/>
            <a:ext cx="142876" cy="71438"/>
          </a:xfrm>
          <a:prstGeom prst="ellipse">
            <a:avLst/>
          </a:prstGeom>
          <a:solidFill>
            <a:srgbClr val="66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4929190" y="3500438"/>
            <a:ext cx="142876" cy="142876"/>
          </a:xfrm>
          <a:prstGeom prst="ellipse">
            <a:avLst/>
          </a:prstGeom>
          <a:solidFill>
            <a:srgbClr val="66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2714612" y="1928802"/>
            <a:ext cx="3419500" cy="3276624"/>
          </a:xfrm>
          <a:prstGeom prst="ellipse">
            <a:avLst/>
          </a:prstGeom>
          <a:noFill/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3571868" y="4572008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5072066" y="5000636"/>
            <a:ext cx="142876" cy="142876"/>
          </a:xfrm>
          <a:prstGeom prst="ellipse">
            <a:avLst/>
          </a:prstGeom>
          <a:solidFill>
            <a:srgbClr val="66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3571868" y="4929198"/>
            <a:ext cx="142876" cy="142876"/>
          </a:xfrm>
          <a:prstGeom prst="ellipse">
            <a:avLst/>
          </a:prstGeom>
          <a:solidFill>
            <a:srgbClr val="66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4143372" y="3286124"/>
            <a:ext cx="633418" cy="6334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571472" y="5572140"/>
            <a:ext cx="3700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b=2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 &gt; 4 --- 2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решения;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b=4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3 решения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" name="Рисунок 54"/>
          <p:cNvPicPr/>
          <p:nvPr/>
        </p:nvPicPr>
        <p:blipFill>
          <a:blip r:embed="rId3"/>
          <a:srcRect l="46820" t="48058" r="26884" b="25243"/>
          <a:stretch>
            <a:fillRect/>
          </a:stretch>
        </p:blipFill>
        <p:spPr bwMode="auto">
          <a:xfrm>
            <a:off x="5429256" y="5000636"/>
            <a:ext cx="1562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Рисунок 55"/>
          <p:cNvPicPr/>
          <p:nvPr/>
        </p:nvPicPr>
        <p:blipFill>
          <a:blip r:embed="rId3"/>
          <a:srcRect l="46499" t="75728" r="31694"/>
          <a:stretch>
            <a:fillRect/>
          </a:stretch>
        </p:blipFill>
        <p:spPr bwMode="auto">
          <a:xfrm>
            <a:off x="642910" y="1142984"/>
            <a:ext cx="1295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7" name="TextBox 56"/>
          <p:cNvSpPr txBox="1"/>
          <p:nvPr/>
        </p:nvSpPr>
        <p:spPr>
          <a:xfrm>
            <a:off x="2285984" y="1142984"/>
            <a:ext cx="6746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окружность с центром в начале координат и радиусом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143768" y="5143512"/>
            <a:ext cx="1146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парабола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714356"/>
            <a:ext cx="750099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Домашнее задание</a:t>
            </a:r>
            <a:endParaRPr lang="en-US" sz="4000" b="1" dirty="0" smtClean="0"/>
          </a:p>
          <a:p>
            <a:r>
              <a:rPr lang="ru-RU" sz="4000" dirty="0" smtClean="0"/>
              <a:t>№ 6.11 (б); № 6.8 (г); № 6.2 (а; г); № 5.34 (г</a:t>
            </a:r>
            <a:r>
              <a:rPr lang="ru-RU" sz="4000" dirty="0" smtClean="0"/>
              <a:t>).</a:t>
            </a:r>
          </a:p>
          <a:p>
            <a:r>
              <a:rPr lang="ru-RU" sz="4000" dirty="0" smtClean="0"/>
              <a:t> </a:t>
            </a:r>
            <a:r>
              <a:rPr lang="ru-RU" sz="4000" dirty="0" smtClean="0"/>
              <a:t>Повторить решение данных заданий для подготовки к контрольной работе.</a:t>
            </a:r>
          </a:p>
          <a:p>
            <a:endParaRPr lang="ru-RU" sz="4000" dirty="0" smtClean="0"/>
          </a:p>
          <a:p>
            <a:pPr algn="ctr"/>
            <a:r>
              <a:rPr lang="ru-RU" sz="4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57224" y="285728"/>
            <a:ext cx="7358114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1.Какую цель поставили?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Достигли ли вы этой цели?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3.Узнали ли вы что-нибудь нового?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4.Что запомнили?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5.Какую оценку поставили себе за урок?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579</Words>
  <PresentationFormat>Экран (4:3)</PresentationFormat>
  <Paragraphs>153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Алгоритм решения задачи с помощью системы уравнений: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 случая при решении задач на совместную работу:</dc:title>
  <cp:lastModifiedBy>User</cp:lastModifiedBy>
  <cp:revision>137</cp:revision>
  <dcterms:modified xsi:type="dcterms:W3CDTF">2016-10-02T18:26:38Z</dcterms:modified>
</cp:coreProperties>
</file>